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6"/>
  </p:notesMasterIdLst>
  <p:handoutMasterIdLst>
    <p:handoutMasterId r:id="rId27"/>
  </p:handoutMasterIdLst>
  <p:sldIdLst>
    <p:sldId id="277" r:id="rId3"/>
    <p:sldId id="267" r:id="rId4"/>
    <p:sldId id="268" r:id="rId5"/>
    <p:sldId id="280" r:id="rId6"/>
    <p:sldId id="281" r:id="rId7"/>
    <p:sldId id="278" r:id="rId8"/>
    <p:sldId id="297" r:id="rId9"/>
    <p:sldId id="298" r:id="rId10"/>
    <p:sldId id="291" r:id="rId11"/>
    <p:sldId id="299" r:id="rId12"/>
    <p:sldId id="296" r:id="rId13"/>
    <p:sldId id="292" r:id="rId14"/>
    <p:sldId id="279" r:id="rId15"/>
    <p:sldId id="275" r:id="rId16"/>
    <p:sldId id="286" r:id="rId17"/>
    <p:sldId id="287" r:id="rId18"/>
    <p:sldId id="288" r:id="rId19"/>
    <p:sldId id="272" r:id="rId20"/>
    <p:sldId id="284" r:id="rId21"/>
    <p:sldId id="289" r:id="rId22"/>
    <p:sldId id="295" r:id="rId23"/>
    <p:sldId id="293"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134C73"/>
    <a:srgbClr val="175C8B"/>
    <a:srgbClr val="0E3956"/>
    <a:srgbClr val="006699"/>
    <a:srgbClr val="003366"/>
    <a:srgbClr val="082233"/>
    <a:srgbClr val="003399"/>
    <a:srgbClr val="3366CC"/>
    <a:srgbClr val="61D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384" y="53"/>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5888736"/>
            <a:ext cx="12192000" cy="109728"/>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10" name="Rectangle 9"/>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1" y="2514600"/>
            <a:ext cx="3474720"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9" name="Rectangle 8"/>
          <p:cNvSpPr/>
          <p:nvPr/>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0" y="2514600"/>
            <a:ext cx="347472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6257036"/>
            <a:ext cx="12192000" cy="54864"/>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000">
                <a:solidFill>
                  <a:schemeClr val="tx1"/>
                </a:solidFill>
              </a:defRPr>
            </a:lvl1pPr>
          </a:lstStyle>
          <a:p>
            <a:endParaRPr lang="en-US"/>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0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51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jsfiddle.net/w29bh76s/4/"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82233"/>
            </a:gs>
            <a:gs pos="74000">
              <a:srgbClr val="134C73"/>
            </a:gs>
            <a:gs pos="83000">
              <a:srgbClr val="006699"/>
            </a:gs>
            <a:gs pos="100000">
              <a:srgbClr val="0070C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61DAFB"/>
                </a:solidFill>
              </a:rPr>
              <a:t>REACT JS</a:t>
            </a:r>
          </a:p>
        </p:txBody>
      </p:sp>
      <p:sp>
        <p:nvSpPr>
          <p:cNvPr id="3" name="Subtitle 2"/>
          <p:cNvSpPr>
            <a:spLocks noGrp="1"/>
          </p:cNvSpPr>
          <p:nvPr>
            <p:ph type="subTitle" idx="1"/>
          </p:nvPr>
        </p:nvSpPr>
        <p:spPr/>
        <p:txBody>
          <a:bodyPr/>
          <a:lstStyle/>
          <a:p>
            <a:r>
              <a:rPr lang="en-US" dirty="0"/>
              <a:t>Introduction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4400"/>
            <a:ext cx="12192000" cy="863600"/>
          </a:xfrm>
          <a:prstGeom prst="rect">
            <a:avLst/>
          </a:prstGeom>
        </p:spPr>
      </p:pic>
      <p:pic>
        <p:nvPicPr>
          <p:cNvPr id="5" name="Graphic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090987" y="975804"/>
            <a:ext cx="4010025" cy="2833688"/>
          </a:xfrm>
          <a:prstGeom prst="rect">
            <a:avLst/>
          </a:prstGeom>
        </p:spPr>
      </p:pic>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lstStyle/>
          <a:p>
            <a:endParaRPr lang="en-US" dirty="0"/>
          </a:p>
        </p:txBody>
      </p:sp>
      <p:sp>
        <p:nvSpPr>
          <p:cNvPr id="4" name="Rectangle 1"/>
          <p:cNvSpPr>
            <a:spLocks noChangeArrowheads="1"/>
          </p:cNvSpPr>
          <p:nvPr/>
        </p:nvSpPr>
        <p:spPr bwMode="auto">
          <a:xfrm>
            <a:off x="948583" y="2318775"/>
            <a:ext cx="10596785"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class </a:t>
            </a:r>
            <a:r>
              <a:rPr kumimoji="0" 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TodoInput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extends </a:t>
            </a:r>
            <a:r>
              <a:rPr kumimoji="0" 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React.</a:t>
            </a:r>
            <a:r>
              <a:rPr kumimoji="0" 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Component</a:t>
            </a:r>
            <a:r>
              <a:rPr kumimoji="0" 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 </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render</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 </a:t>
            </a:r>
            <a:r>
              <a:rPr kumimoji="0" lang="en-US" sz="1400" b="1" i="0" u="none" strike="noStrike" cap="none" normalizeH="0" baseline="0" dirty="0" err="1" smtClean="0">
                <a:ln>
                  <a:noFill/>
                </a:ln>
                <a:solidFill>
                  <a:srgbClr val="0000FF"/>
                </a:solidFill>
                <a:effectLst/>
                <a:latin typeface="Courier New" panose="02070309020205020404" pitchFamily="49" charset="0"/>
                <a:cs typeface="Courier New" panose="02070309020205020404" pitchFamily="49" charset="0"/>
              </a:rPr>
              <a:t>className</a:t>
            </a:r>
            <a:r>
              <a:rPr kumimoji="0" 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="form-inline"</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input </a:t>
            </a:r>
            <a:r>
              <a:rPr kumimoji="0" lang="en-US" sz="1400" b="1" i="0" u="none" strike="noStrike" cap="none" normalizeH="0" baseline="0" dirty="0" err="1" smtClean="0">
                <a:ln>
                  <a:noFill/>
                </a:ln>
                <a:solidFill>
                  <a:srgbClr val="0000FF"/>
                </a:solidFill>
                <a:effectLst/>
                <a:latin typeface="Courier New" panose="02070309020205020404" pitchFamily="49" charset="0"/>
                <a:cs typeface="Courier New" panose="02070309020205020404" pitchFamily="49" charset="0"/>
              </a:rPr>
              <a:t>className</a:t>
            </a:r>
            <a:r>
              <a:rPr kumimoji="0" 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="form-control" </a:t>
            </a:r>
            <a:r>
              <a:rPr kumimoji="0" lang="en-US" sz="1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type</a:t>
            </a:r>
            <a:r>
              <a:rPr kumimoji="0" 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 </a:t>
            </a:r>
            <a:r>
              <a:rPr kumimoji="0" lang="en-US" sz="14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value</a:t>
            </a:r>
            <a:r>
              <a:rPr kumimoji="0" 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state</a:t>
            </a:r>
            <a:r>
              <a:rPr kumimoji="0" 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content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400" b="1" i="0" u="none" strike="noStrike" cap="none" normalizeH="0" baseline="0" dirty="0" err="1" smtClean="0">
                <a:ln>
                  <a:noFill/>
                </a:ln>
                <a:solidFill>
                  <a:srgbClr val="0000FF"/>
                </a:solidFill>
                <a:effectLst/>
                <a:latin typeface="Courier New" panose="02070309020205020404" pitchFamily="49" charset="0"/>
                <a:cs typeface="Courier New" panose="02070309020205020404" pitchFamily="49" charset="0"/>
              </a:rPr>
              <a:t>onChange</a:t>
            </a:r>
            <a:r>
              <a:rPr kumimoji="0" 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updateState</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235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 PROPS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80257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 STATE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lstStyle/>
          <a:p>
            <a:endParaRPr lang="en-US"/>
          </a:p>
        </p:txBody>
      </p:sp>
      <p:sp>
        <p:nvSpPr>
          <p:cNvPr id="4" name="Rectangle 1"/>
          <p:cNvSpPr>
            <a:spLocks noChangeArrowheads="1"/>
          </p:cNvSpPr>
          <p:nvPr/>
        </p:nvSpPr>
        <p:spPr bwMode="auto">
          <a:xfrm>
            <a:off x="341832" y="1643019"/>
            <a:ext cx="7588665"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class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TodoInput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extends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React.</a:t>
            </a:r>
            <a:r>
              <a:rPr kumimoji="0" lang="en-US" sz="9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Component</a:t>
            </a:r>
            <a:r>
              <a:rPr kumimoji="0" lang="en-US" sz="9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constructor</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(props)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super</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(props); </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//Call this function because 'this' is not allowed before super().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state</a:t>
            </a:r>
            <a:r>
              <a:rPr kumimoji="0" lang="en-US" sz="9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content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b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addTodo</a:t>
            </a:r>
            <a:r>
              <a:rPr kumimoji="0" lang="en-US" sz="9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addTodo</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bind</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updateState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setState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content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a:t>
            </a:r>
            <a:r>
              <a:rPr kumimoji="0" lang="en-US" sz="9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target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.value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addTodo</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We of course not declare </a:t>
            </a:r>
            <a:r>
              <a:rPr kumimoji="0" lang="en-US" sz="9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onSave</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 of this component at parent component</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Refer to: </a:t>
            </a:r>
            <a:r>
              <a:rPr kumimoji="0" lang="en-US" sz="9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Body.jsx</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for more information</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We declare this </a:t>
            </a:r>
            <a:r>
              <a:rPr kumimoji="0" lang="en-US" sz="9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onSave</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t>
            </a:r>
            <a:r>
              <a:rPr kumimoji="0" lang="en-US" sz="9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mapDispatchToProps</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props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onSave</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.call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state</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content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props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todo</a:t>
            </a:r>
            <a:r>
              <a:rPr kumimoji="0" lang="en-US" sz="9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&amp;&amp;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props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todo</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id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null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setState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content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b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render</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 </a:t>
            </a:r>
            <a:r>
              <a:rPr kumimoji="0" lang="en-US" sz="900" b="1" i="0" u="none" strike="noStrike" cap="none" normalizeH="0" baseline="0" dirty="0" err="1" smtClean="0">
                <a:ln>
                  <a:noFill/>
                </a:ln>
                <a:solidFill>
                  <a:srgbClr val="0000FF"/>
                </a:solidFill>
                <a:effectLst/>
                <a:latin typeface="Courier New" panose="02070309020205020404" pitchFamily="49" charset="0"/>
                <a:cs typeface="Courier New" panose="02070309020205020404" pitchFamily="49" charset="0"/>
              </a:rPr>
              <a:t>className</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="form-inline"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 </a:t>
            </a:r>
            <a:r>
              <a:rPr kumimoji="0" lang="en-US" sz="900" b="1" i="0" u="none" strike="noStrike" cap="none" normalizeH="0" baseline="0" dirty="0" err="1" smtClean="0">
                <a:ln>
                  <a:noFill/>
                </a:ln>
                <a:solidFill>
                  <a:srgbClr val="0000FF"/>
                </a:solidFill>
                <a:effectLst/>
                <a:latin typeface="Courier New" panose="02070309020205020404" pitchFamily="49" charset="0"/>
                <a:cs typeface="Courier New" panose="02070309020205020404" pitchFamily="49" charset="0"/>
              </a:rPr>
              <a:t>className</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="form-group"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input </a:t>
            </a:r>
            <a:r>
              <a:rPr kumimoji="0" lang="en-US" sz="900" b="1" i="0" u="none" strike="noStrike" cap="none" normalizeH="0" baseline="0" dirty="0" err="1" smtClean="0">
                <a:ln>
                  <a:noFill/>
                </a:ln>
                <a:solidFill>
                  <a:srgbClr val="0000FF"/>
                </a:solidFill>
                <a:effectLst/>
                <a:latin typeface="Courier New" panose="02070309020205020404" pitchFamily="49" charset="0"/>
                <a:cs typeface="Courier New" panose="02070309020205020404" pitchFamily="49" charset="0"/>
              </a:rPr>
              <a:t>className</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="form-control" </a:t>
            </a:r>
            <a:r>
              <a:rPr kumimoji="0" lang="en-US" sz="9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type</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 </a:t>
            </a:r>
            <a:r>
              <a:rPr kumimoji="0" lang="en-US" sz="900" b="1"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value</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state</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content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FF"/>
                </a:solidFill>
                <a:effectLst/>
                <a:latin typeface="Courier New" panose="02070309020205020404" pitchFamily="49" charset="0"/>
                <a:cs typeface="Courier New" panose="02070309020205020404" pitchFamily="49" charset="0"/>
              </a:rPr>
              <a:t>onChange</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updateState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966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React Component Lifecycle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lstStyle/>
          <a:p>
            <a:r>
              <a:rPr lang="en-US" b="1" dirty="0"/>
              <a:t>React</a:t>
            </a:r>
            <a:r>
              <a:rPr lang="en-US" dirty="0"/>
              <a:t> enables to create components by invoking the </a:t>
            </a:r>
            <a:r>
              <a:rPr lang="en-US" dirty="0" err="1"/>
              <a:t>React.createClass</a:t>
            </a:r>
            <a:r>
              <a:rPr lang="en-US" dirty="0"/>
              <a:t>() method which expects a </a:t>
            </a:r>
            <a:r>
              <a:rPr lang="en-US" i="1" dirty="0"/>
              <a:t>render</a:t>
            </a:r>
            <a:r>
              <a:rPr lang="en-US" dirty="0"/>
              <a:t> method and triggers a lifecycle that can be hooked into via a number of so called lifecycle methods.</a:t>
            </a:r>
          </a:p>
          <a:p>
            <a:r>
              <a:rPr lang="en-US" dirty="0"/>
              <a:t>This short article should shed light into all the applicable functions.</a:t>
            </a:r>
          </a:p>
          <a:p>
            <a:r>
              <a:rPr lang="en-US" dirty="0"/>
              <a:t>Understanding the component lifecycle will enable you to perform certain actions when a component is created or destroyed. Further more it gives you the opportunity to decide if a component should be updated in the first place and to react to props or state changes accordingly.</a:t>
            </a:r>
          </a:p>
          <a:p>
            <a:endParaRPr lang="en-US" dirty="0"/>
          </a:p>
        </p:txBody>
      </p:sp>
    </p:spTree>
    <p:extLst>
      <p:ext uri="{BB962C8B-B14F-4D97-AF65-F5344CB8AC3E}">
        <p14:creationId xmlns:p14="http://schemas.microsoft.com/office/powerpoint/2010/main" val="136543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763068" y="381000"/>
            <a:ext cx="4428931" cy="1143000"/>
          </a:xfrm>
        </p:spPr>
        <p:txBody>
          <a:bodyPr>
            <a:normAutofit/>
          </a:bodyPr>
          <a:lstStyle/>
          <a:p>
            <a:r>
              <a:rPr lang="en-US" dirty="0">
                <a:effectLst/>
              </a:rPr>
              <a:t>The Lifecycle - Initialization</a:t>
            </a:r>
          </a:p>
        </p:txBody>
      </p:sp>
      <p:sp>
        <p:nvSpPr>
          <p:cNvPr id="14" name="Content Placeholder 13"/>
          <p:cNvSpPr>
            <a:spLocks noGrp="1"/>
          </p:cNvSpPr>
          <p:nvPr>
            <p:ph idx="1"/>
          </p:nvPr>
        </p:nvSpPr>
        <p:spPr/>
        <p:txBody>
          <a:bodyPr/>
          <a:lstStyle/>
          <a:p>
            <a:r>
              <a:rPr lang="en-US" dirty="0"/>
              <a:t>Code and example here</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069" y="1671214"/>
            <a:ext cx="4428931" cy="3515571"/>
          </a:xfrm>
          <a:prstGeom prst="rect">
            <a:avLst/>
          </a:prstGeom>
        </p:spPr>
      </p:pic>
    </p:spTree>
    <p:extLst>
      <p:ext uri="{BB962C8B-B14F-4D97-AF65-F5344CB8AC3E}">
        <p14:creationId xmlns:p14="http://schemas.microsoft.com/office/powerpoint/2010/main" val="15934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763068" y="381000"/>
            <a:ext cx="4428931" cy="1143000"/>
          </a:xfrm>
        </p:spPr>
        <p:txBody>
          <a:bodyPr>
            <a:normAutofit/>
          </a:bodyPr>
          <a:lstStyle/>
          <a:p>
            <a:r>
              <a:rPr lang="en-US" dirty="0">
                <a:effectLst/>
              </a:rPr>
              <a:t>The Lifecycle - State Changes</a:t>
            </a:r>
          </a:p>
        </p:txBody>
      </p:sp>
      <p:sp>
        <p:nvSpPr>
          <p:cNvPr id="14" name="Content Placeholder 13"/>
          <p:cNvSpPr>
            <a:spLocks noGrp="1"/>
          </p:cNvSpPr>
          <p:nvPr>
            <p:ph idx="1"/>
          </p:nvPr>
        </p:nvSpPr>
        <p:spPr/>
        <p:txBody>
          <a:bodyPr/>
          <a:lstStyle/>
          <a:p>
            <a:r>
              <a:rPr lang="en-US" dirty="0"/>
              <a:t>Code and example here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485" y="1982855"/>
            <a:ext cx="4424515" cy="2892290"/>
          </a:xfrm>
          <a:prstGeom prst="rect">
            <a:avLst/>
          </a:prstGeom>
        </p:spPr>
      </p:pic>
    </p:spTree>
    <p:extLst>
      <p:ext uri="{BB962C8B-B14F-4D97-AF65-F5344CB8AC3E}">
        <p14:creationId xmlns:p14="http://schemas.microsoft.com/office/powerpoint/2010/main" val="38938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763068" y="381000"/>
            <a:ext cx="4428931" cy="1143000"/>
          </a:xfrm>
        </p:spPr>
        <p:txBody>
          <a:bodyPr>
            <a:normAutofit/>
          </a:bodyPr>
          <a:lstStyle/>
          <a:p>
            <a:r>
              <a:rPr lang="en-US" dirty="0">
                <a:effectLst/>
              </a:rPr>
              <a:t>The Lifecycle - Props Changes</a:t>
            </a:r>
          </a:p>
        </p:txBody>
      </p:sp>
      <p:sp>
        <p:nvSpPr>
          <p:cNvPr id="14" name="Content Placeholder 13"/>
          <p:cNvSpPr>
            <a:spLocks noGrp="1"/>
          </p:cNvSpPr>
          <p:nvPr>
            <p:ph idx="1"/>
          </p:nvPr>
        </p:nvSpPr>
        <p:spPr/>
        <p:txBody>
          <a:bodyPr/>
          <a:lstStyle/>
          <a:p>
            <a:r>
              <a:rPr lang="en-US" dirty="0"/>
              <a:t>Code and example here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8505" y="1742220"/>
            <a:ext cx="4423495" cy="3373560"/>
          </a:xfrm>
          <a:prstGeom prst="rect">
            <a:avLst/>
          </a:prstGeom>
        </p:spPr>
      </p:pic>
    </p:spTree>
    <p:extLst>
      <p:ext uri="{BB962C8B-B14F-4D97-AF65-F5344CB8AC3E}">
        <p14:creationId xmlns:p14="http://schemas.microsoft.com/office/powerpoint/2010/main" val="285350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763068" y="381000"/>
            <a:ext cx="4428931" cy="1143000"/>
          </a:xfrm>
        </p:spPr>
        <p:txBody>
          <a:bodyPr>
            <a:normAutofit/>
          </a:bodyPr>
          <a:lstStyle/>
          <a:p>
            <a:r>
              <a:rPr lang="en-US" dirty="0">
                <a:effectLst/>
              </a:rPr>
              <a:t>The Lifecycle - Unmounting</a:t>
            </a:r>
          </a:p>
        </p:txBody>
      </p:sp>
      <p:sp>
        <p:nvSpPr>
          <p:cNvPr id="14" name="Content Placeholder 13"/>
          <p:cNvSpPr>
            <a:spLocks noGrp="1"/>
          </p:cNvSpPr>
          <p:nvPr>
            <p:ph idx="1"/>
          </p:nvPr>
        </p:nvSpPr>
        <p:spPr/>
        <p:txBody>
          <a:bodyPr/>
          <a:lstStyle/>
          <a:p>
            <a:r>
              <a:rPr lang="en-US" dirty="0"/>
              <a:t>Code and example here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067" y="2774138"/>
            <a:ext cx="4428931" cy="1309723"/>
          </a:xfrm>
          <a:prstGeom prst="rect">
            <a:avLst/>
          </a:prstGeom>
        </p:spPr>
      </p:pic>
    </p:spTree>
    <p:extLst>
      <p:ext uri="{BB962C8B-B14F-4D97-AF65-F5344CB8AC3E}">
        <p14:creationId xmlns:p14="http://schemas.microsoft.com/office/powerpoint/2010/main" val="63568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&amp; Cos </a:t>
            </a:r>
            <a:r>
              <a:rPr lang="en-US" dirty="0">
                <a:effectLst/>
              </a:rPr>
              <a:t>of React.JS</a:t>
            </a:r>
            <a:endParaRPr lang="en-US" dirty="0"/>
          </a:p>
        </p:txBody>
      </p:sp>
      <p:sp>
        <p:nvSpPr>
          <p:cNvPr id="3" name="Text Placeholder 2"/>
          <p:cNvSpPr>
            <a:spLocks noGrp="1"/>
          </p:cNvSpPr>
          <p:nvPr>
            <p:ph type="body" idx="1"/>
          </p:nvPr>
        </p:nvSpPr>
        <p:spPr/>
        <p:txBody>
          <a:bodyPr/>
          <a:lstStyle/>
          <a:p>
            <a:r>
              <a:rPr lang="en-US" u="sng" dirty="0"/>
              <a:t>THE GOOD POINTS:</a:t>
            </a:r>
          </a:p>
        </p:txBody>
      </p:sp>
      <p:sp>
        <p:nvSpPr>
          <p:cNvPr id="4" name="Content Placeholder 3"/>
          <p:cNvSpPr>
            <a:spLocks noGrp="1"/>
          </p:cNvSpPr>
          <p:nvPr>
            <p:ph sz="half" idx="2"/>
          </p:nvPr>
        </p:nvSpPr>
        <p:spPr/>
        <p:txBody>
          <a:bodyPr>
            <a:normAutofit lnSpcReduction="10000"/>
          </a:bodyPr>
          <a:lstStyle/>
          <a:p>
            <a:r>
              <a:rPr lang="en-US" b="1" dirty="0"/>
              <a:t>React.js is extremely efficient</a:t>
            </a:r>
          </a:p>
          <a:p>
            <a:pPr marL="365760" lvl="1" indent="0">
              <a:spcBef>
                <a:spcPts val="300"/>
              </a:spcBef>
              <a:buNone/>
            </a:pPr>
            <a:r>
              <a:rPr lang="en-US" dirty="0"/>
              <a:t>- Virtual DOM</a:t>
            </a:r>
          </a:p>
          <a:p>
            <a:r>
              <a:rPr lang="en-US" b="1" dirty="0"/>
              <a:t>It makes writing </a:t>
            </a:r>
            <a:r>
              <a:rPr lang="en-US" b="1" dirty="0" err="1"/>
              <a:t>Javascript</a:t>
            </a:r>
            <a:r>
              <a:rPr lang="en-US" b="1" dirty="0"/>
              <a:t> easier</a:t>
            </a:r>
          </a:p>
          <a:p>
            <a:pPr marL="365760" lvl="1" indent="0">
              <a:spcBef>
                <a:spcPts val="300"/>
              </a:spcBef>
              <a:buNone/>
            </a:pPr>
            <a:r>
              <a:rPr lang="en-US" dirty="0"/>
              <a:t>- React.js uses a special syntax called JSX</a:t>
            </a:r>
          </a:p>
          <a:p>
            <a:r>
              <a:rPr lang="en-US" b="1" dirty="0"/>
              <a:t>It gives you out-of-the-box developer tools</a:t>
            </a:r>
          </a:p>
          <a:p>
            <a:pPr marL="365760" lvl="1" indent="0">
              <a:spcBef>
                <a:spcPts val="300"/>
              </a:spcBef>
              <a:buNone/>
            </a:pPr>
            <a:r>
              <a:rPr lang="en-US" dirty="0"/>
              <a:t>- React.js chrome extension</a:t>
            </a:r>
          </a:p>
          <a:p>
            <a:r>
              <a:rPr lang="en-US" b="1" dirty="0"/>
              <a:t>It’s awesome for SEO</a:t>
            </a:r>
          </a:p>
          <a:p>
            <a:r>
              <a:rPr lang="en-US" b="1" dirty="0"/>
              <a:t>UI Test Cases</a:t>
            </a:r>
            <a:endParaRPr lang="en-US" dirty="0"/>
          </a:p>
        </p:txBody>
      </p:sp>
      <p:sp>
        <p:nvSpPr>
          <p:cNvPr id="5" name="Text Placeholder 4"/>
          <p:cNvSpPr>
            <a:spLocks noGrp="1"/>
          </p:cNvSpPr>
          <p:nvPr>
            <p:ph type="body" sz="quarter" idx="3"/>
          </p:nvPr>
        </p:nvSpPr>
        <p:spPr/>
        <p:txBody>
          <a:bodyPr/>
          <a:lstStyle/>
          <a:p>
            <a:r>
              <a:rPr lang="en-US" u="sng" dirty="0"/>
              <a:t>THE BAD:</a:t>
            </a:r>
          </a:p>
        </p:txBody>
      </p:sp>
      <p:sp>
        <p:nvSpPr>
          <p:cNvPr id="6" name="Content Placeholder 5"/>
          <p:cNvSpPr>
            <a:spLocks noGrp="1"/>
          </p:cNvSpPr>
          <p:nvPr>
            <p:ph sz="quarter" idx="4"/>
          </p:nvPr>
        </p:nvSpPr>
        <p:spPr/>
        <p:txBody>
          <a:bodyPr/>
          <a:lstStyle/>
          <a:p>
            <a:r>
              <a:rPr lang="en-US" dirty="0"/>
              <a:t>React.js is only a view layer.</a:t>
            </a:r>
          </a:p>
          <a:p>
            <a:r>
              <a:rPr lang="en-US" dirty="0"/>
              <a:t>Integrating React.js into a traditional MVC framework would require some configuration</a:t>
            </a:r>
          </a:p>
          <a:p>
            <a:r>
              <a:rPr lang="en-US" dirty="0"/>
              <a:t>There is a learning curve for beginners who are new to web development.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cxnSp>
        <p:nvCxnSpPr>
          <p:cNvPr id="9" name="Straight Connector 8"/>
          <p:cNvCxnSpPr>
            <a:cxnSpLocks/>
          </p:cNvCxnSpPr>
          <p:nvPr/>
        </p:nvCxnSpPr>
        <p:spPr>
          <a:xfrm flipV="1">
            <a:off x="6022848" y="1828800"/>
            <a:ext cx="0" cy="41148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7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lstStyle/>
          <a:p>
            <a:pPr marL="45720" indent="0">
              <a:buNone/>
            </a:pPr>
            <a:r>
              <a:rPr lang="en-US" b="1" dirty="0"/>
              <a:t>Why you should use React.js:</a:t>
            </a:r>
            <a:endParaRPr lang="en-US" dirty="0"/>
          </a:p>
          <a:p>
            <a:r>
              <a:rPr lang="en-US" dirty="0"/>
              <a:t>React.js works great for teams, strongly enforcing UI and workflow patterns.</a:t>
            </a:r>
          </a:p>
          <a:p>
            <a:r>
              <a:rPr lang="en-US" dirty="0"/>
              <a:t>The user interface code is readable and maintainable.</a:t>
            </a:r>
          </a:p>
          <a:p>
            <a:r>
              <a:rPr lang="en-US" dirty="0"/>
              <a:t>And also, there is now a lot of demand for developers with </a:t>
            </a:r>
            <a:r>
              <a:rPr lang="en-US" dirty="0" err="1"/>
              <a:t>ReactJS</a:t>
            </a:r>
            <a:r>
              <a:rPr lang="en-US" dirty="0"/>
              <a:t> experience.</a:t>
            </a:r>
          </a:p>
        </p:txBody>
      </p:sp>
    </p:spTree>
    <p:extLst>
      <p:ext uri="{BB962C8B-B14F-4D97-AF65-F5344CB8AC3E}">
        <p14:creationId xmlns:p14="http://schemas.microsoft.com/office/powerpoint/2010/main" val="34269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r>
              <a:rPr lang="en-US" dirty="0"/>
              <a:t>Introduction React JS and JSX</a:t>
            </a:r>
          </a:p>
          <a:p>
            <a:r>
              <a:rPr lang="en-US" dirty="0"/>
              <a:t>Component, State, Props.</a:t>
            </a:r>
          </a:p>
          <a:p>
            <a:r>
              <a:rPr lang="en-US" dirty="0"/>
              <a:t>Component API, Life Cycle.</a:t>
            </a:r>
          </a:p>
          <a:p>
            <a:r>
              <a:rPr lang="en-US" dirty="0"/>
              <a:t>Pros &amp; Cos</a:t>
            </a:r>
          </a:p>
          <a:p>
            <a:r>
              <a:rPr lang="en-US" dirty="0"/>
              <a:t>Demonstration</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4400"/>
            <a:ext cx="12192000" cy="863600"/>
          </a:xfrm>
          <a:prstGeom prst="rect">
            <a:avLst/>
          </a:prstGeom>
        </p:spPr>
      </p:pic>
    </p:spTree>
    <p:extLst>
      <p:ext uri="{BB962C8B-B14F-4D97-AF65-F5344CB8AC3E}">
        <p14:creationId xmlns:p14="http://schemas.microsoft.com/office/powerpoint/2010/main" val="35927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7763068" y="381000"/>
            <a:ext cx="4428931" cy="1143000"/>
          </a:xfrm>
        </p:spPr>
        <p:txBody>
          <a:bodyPr>
            <a:normAutofit/>
          </a:bodyPr>
          <a:lstStyle/>
          <a:p>
            <a:r>
              <a:rPr lang="en-US" dirty="0"/>
              <a:t>Demonstration</a:t>
            </a:r>
            <a:endParaRPr lang="en-US" dirty="0">
              <a:effectLst/>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068" y="1583612"/>
            <a:ext cx="4428932" cy="36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802894" y="3228944"/>
            <a:ext cx="2101296" cy="400110"/>
          </a:xfrm>
          <a:prstGeom prst="rect">
            <a:avLst/>
          </a:prstGeom>
        </p:spPr>
        <p:txBody>
          <a:bodyPr wrap="square">
            <a:spAutoFit/>
          </a:bodyPr>
          <a:lstStyle/>
          <a:p>
            <a:r>
              <a:rPr lang="en-US" sz="2000" dirty="0">
                <a:solidFill>
                  <a:srgbClr val="3333FF"/>
                </a:solidFill>
                <a:hlinkClick r:id="rId3"/>
              </a:rPr>
              <a:t>[Complete Demo]</a:t>
            </a:r>
            <a:endParaRPr lang="en-US" sz="2000" dirty="0">
              <a:solidFill>
                <a:srgbClr val="3333FF"/>
              </a:solidFill>
            </a:endParaRPr>
          </a:p>
        </p:txBody>
      </p:sp>
    </p:spTree>
    <p:extLst>
      <p:ext uri="{BB962C8B-B14F-4D97-AF65-F5344CB8AC3E}">
        <p14:creationId xmlns:p14="http://schemas.microsoft.com/office/powerpoint/2010/main" val="233907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pic>
        <p:nvPicPr>
          <p:cNvPr id="3" name="Content Placeholder 10"/>
          <p:cNvPicPr>
            <a:picLocks noChangeAspect="1"/>
          </p:cNvPicPr>
          <p:nvPr/>
        </p:nvPicPr>
        <p:blipFill>
          <a:blip r:embed="rId3"/>
          <a:stretch>
            <a:fillRect/>
          </a:stretch>
        </p:blipFill>
        <p:spPr>
          <a:xfrm>
            <a:off x="4185457" y="1855661"/>
            <a:ext cx="3821085" cy="2549520"/>
          </a:xfrm>
          <a:prstGeom prst="rect">
            <a:avLst/>
          </a:prstGeom>
        </p:spPr>
      </p:pic>
    </p:spTree>
    <p:extLst>
      <p:ext uri="{BB962C8B-B14F-4D97-AF65-F5344CB8AC3E}">
        <p14:creationId xmlns:p14="http://schemas.microsoft.com/office/powerpoint/2010/main" val="425042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pic>
        <p:nvPicPr>
          <p:cNvPr id="4" name="Content Placeholder 2"/>
          <p:cNvPicPr>
            <a:picLocks noChangeAspect="1"/>
          </p:cNvPicPr>
          <p:nvPr/>
        </p:nvPicPr>
        <p:blipFill>
          <a:blip r:embed="rId3"/>
          <a:stretch>
            <a:fillRect/>
          </a:stretch>
        </p:blipFill>
        <p:spPr>
          <a:xfrm>
            <a:off x="3149600" y="937364"/>
            <a:ext cx="5892800" cy="4419600"/>
          </a:xfrm>
          <a:prstGeom prst="rect">
            <a:avLst/>
          </a:prstGeom>
        </p:spPr>
      </p:pic>
    </p:spTree>
    <p:extLst>
      <p:ext uri="{BB962C8B-B14F-4D97-AF65-F5344CB8AC3E}">
        <p14:creationId xmlns:p14="http://schemas.microsoft.com/office/powerpoint/2010/main" val="16880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REACT?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lstStyle/>
          <a:p>
            <a:r>
              <a:rPr lang="en-US" dirty="0"/>
              <a:t>A JavaScript Library For Building User Interfaces</a:t>
            </a:r>
          </a:p>
          <a:p>
            <a:r>
              <a:rPr lang="en-US" dirty="0"/>
              <a:t>Renders your UI and responds to events.</a:t>
            </a:r>
          </a:p>
          <a:p>
            <a:r>
              <a:rPr lang="en-US" dirty="0"/>
              <a:t>It also uses the concept called Virtual DOM, creates an in-memory data structure cache, enumerates the resulting differences, and then updates the browser’s displayed DOM efficiently.</a:t>
            </a:r>
          </a:p>
          <a:p>
            <a:r>
              <a:rPr lang="en-US" dirty="0"/>
              <a:t>One of the unique features of React.js is not only it can perform on the client side, but it can also be rendered on the server side, and they can work together </a:t>
            </a:r>
            <a:r>
              <a:rPr lang="en-US" dirty="0" err="1"/>
              <a:t>interoperably</a:t>
            </a:r>
            <a:r>
              <a:rPr lang="en-US" dirty="0"/>
              <a:t>.</a:t>
            </a:r>
          </a:p>
        </p:txBody>
      </p:sp>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normAutofit/>
          </a:bodyPr>
          <a:lstStyle/>
          <a:p>
            <a:pPr marL="45720" indent="0">
              <a:buNone/>
            </a:pPr>
            <a:r>
              <a:rPr lang="en-US" b="1" dirty="0"/>
              <a:t>#1 Everything is a Component:</a:t>
            </a:r>
          </a:p>
          <a:p>
            <a:pPr marL="45720" indent="0">
              <a:buNone/>
            </a:pPr>
            <a:r>
              <a:rPr lang="en-US" dirty="0"/>
              <a:t>React has no… </a:t>
            </a:r>
          </a:p>
          <a:p>
            <a:pPr marL="365760" lvl="1" indent="0">
              <a:buNone/>
            </a:pPr>
            <a:r>
              <a:rPr lang="en-US" dirty="0"/>
              <a:t>… controllers </a:t>
            </a:r>
          </a:p>
          <a:p>
            <a:pPr marL="365760" lvl="1" indent="0">
              <a:buNone/>
            </a:pPr>
            <a:r>
              <a:rPr lang="en-US" dirty="0"/>
              <a:t>… directives </a:t>
            </a:r>
          </a:p>
          <a:p>
            <a:pPr marL="365760" lvl="1" indent="0">
              <a:buNone/>
            </a:pPr>
            <a:r>
              <a:rPr lang="en-US" dirty="0"/>
              <a:t>… templates </a:t>
            </a:r>
          </a:p>
          <a:p>
            <a:pPr marL="365760" lvl="1" indent="0">
              <a:buNone/>
            </a:pPr>
            <a:r>
              <a:rPr lang="en-US" dirty="0"/>
              <a:t>… global event listeners </a:t>
            </a:r>
          </a:p>
          <a:p>
            <a:pPr marL="365760" lvl="1" indent="0">
              <a:buNone/>
            </a:pPr>
            <a:r>
              <a:rPr lang="en-US" dirty="0"/>
              <a:t>… models </a:t>
            </a:r>
          </a:p>
          <a:p>
            <a:pPr marL="365760" lvl="1" indent="0">
              <a:buNone/>
            </a:pPr>
            <a:r>
              <a:rPr lang="en-US" dirty="0"/>
              <a:t>… no view models </a:t>
            </a:r>
          </a:p>
          <a:p>
            <a:pPr marL="45720" indent="0">
              <a:buNone/>
            </a:pPr>
            <a:r>
              <a:rPr lang="en-US" dirty="0"/>
              <a:t>Just Components</a:t>
            </a:r>
          </a:p>
        </p:txBody>
      </p:sp>
    </p:spTree>
    <p:extLst>
      <p:ext uri="{BB962C8B-B14F-4D97-AF65-F5344CB8AC3E}">
        <p14:creationId xmlns:p14="http://schemas.microsoft.com/office/powerpoint/2010/main" val="93143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normAutofit/>
          </a:bodyPr>
          <a:lstStyle/>
          <a:p>
            <a:pPr marL="45720" indent="0">
              <a:buNone/>
            </a:pPr>
            <a:r>
              <a:rPr lang="en-US" b="1" dirty="0"/>
              <a:t>#2 Single Source of Truth</a:t>
            </a:r>
          </a:p>
          <a:p>
            <a:pPr marL="45720" indent="0">
              <a:buNone/>
            </a:pPr>
            <a:r>
              <a:rPr lang="en-US" dirty="0"/>
              <a:t>Traditional data flows </a:t>
            </a:r>
          </a:p>
          <a:p>
            <a:pPr marL="45720" indent="0">
              <a:buNone/>
            </a:pPr>
            <a:r>
              <a:rPr lang="en-US" dirty="0"/>
              <a:t>No framework: Any component can communicate with any other component </a:t>
            </a:r>
          </a:p>
          <a:p>
            <a:pPr marL="45720" indent="0">
              <a:buNone/>
            </a:pPr>
            <a:r>
              <a:rPr lang="en-US" dirty="0"/>
              <a:t>React: 1-way data flow</a:t>
            </a:r>
          </a:p>
        </p:txBody>
      </p:sp>
    </p:spTree>
    <p:extLst>
      <p:ext uri="{BB962C8B-B14F-4D97-AF65-F5344CB8AC3E}">
        <p14:creationId xmlns:p14="http://schemas.microsoft.com/office/powerpoint/2010/main" val="33223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jsx</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lstStyle/>
          <a:p>
            <a:r>
              <a:rPr lang="en-US" dirty="0" smtClean="0"/>
              <a:t>JSX = </a:t>
            </a:r>
            <a:r>
              <a:rPr lang="en-US" dirty="0" err="1" smtClean="0"/>
              <a:t>Javascript</a:t>
            </a:r>
            <a:r>
              <a:rPr lang="en-US" dirty="0" smtClean="0"/>
              <a:t> + XML.</a:t>
            </a:r>
          </a:p>
          <a:p>
            <a:endParaRPr lang="en-US" dirty="0"/>
          </a:p>
        </p:txBody>
      </p:sp>
      <p:sp>
        <p:nvSpPr>
          <p:cNvPr id="8" name="Rectangle 3"/>
          <p:cNvSpPr>
            <a:spLocks noChangeArrowheads="1"/>
          </p:cNvSpPr>
          <p:nvPr/>
        </p:nvSpPr>
        <p:spPr bwMode="auto">
          <a:xfrm>
            <a:off x="2674834" y="2515372"/>
            <a:ext cx="6186309"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sz="20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element = &lt;h1&gt;Hello, world!&lt;/h1&gt;;</a:t>
            </a:r>
            <a:endParaRPr kumimoji="0" lang="en-US" sz="4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244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jsx</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7" name="Rectangle 2"/>
          <p:cNvSpPr>
            <a:spLocks noChangeArrowheads="1"/>
          </p:cNvSpPr>
          <p:nvPr/>
        </p:nvSpPr>
        <p:spPr bwMode="auto">
          <a:xfrm>
            <a:off x="647317" y="1607510"/>
            <a:ext cx="1024928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script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helloEl</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React</a:t>
            </a:r>
            <a:r>
              <a:rPr kumimoji="0" 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createElement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'div'</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b="1" i="0" u="none" strike="noStrike" cap="none" normalizeH="0" baseline="0" dirty="0" err="1" smtClean="0">
                <a:ln>
                  <a:noFill/>
                </a:ln>
                <a:solidFill>
                  <a:srgbClr val="0000FF"/>
                </a:solidFill>
                <a:effectLst/>
                <a:latin typeface="Courier New" panose="02070309020205020404" pitchFamily="49" charset="0"/>
                <a:cs typeface="Courier New" panose="02070309020205020404" pitchFamily="49" charset="0"/>
              </a:rPr>
              <a:t>className</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'hello' </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'Hello, world!'</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React</a:t>
            </a:r>
            <a:r>
              <a:rPr kumimoji="0" 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render</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helloEl</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document</a:t>
            </a:r>
            <a:r>
              <a:rPr kumimoji="0" 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body</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r>
            <a:b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script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endParaRPr kumimoji="0" lang="en-US" sz="44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Grp="1" noChangeArrowheads="1"/>
          </p:cNvSpPr>
          <p:nvPr>
            <p:ph idx="1"/>
          </p:nvPr>
        </p:nvSpPr>
        <p:spPr bwMode="auto">
          <a:xfrm>
            <a:off x="647316" y="4122454"/>
            <a:ext cx="10249283"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script type</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a:t>
            </a:r>
            <a:r>
              <a:rPr kumimoji="0" lang="en-US"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jsx</a:t>
            </a:r>
            <a:r>
              <a:rPr kumimoji="0" 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helloEl</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 </a:t>
            </a: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className</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"hello"</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Hello</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world</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React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render</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helloEl</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document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body</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r>
            <a:b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script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endParaRPr kumimoji="0" 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313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jsx</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7" name="Rectangle 2"/>
          <p:cNvSpPr>
            <a:spLocks noChangeArrowheads="1"/>
          </p:cNvSpPr>
          <p:nvPr/>
        </p:nvSpPr>
        <p:spPr bwMode="auto">
          <a:xfrm>
            <a:off x="647317" y="1607510"/>
            <a:ext cx="1024928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script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helloEl</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React</a:t>
            </a:r>
            <a:r>
              <a:rPr kumimoji="0" 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createElement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'div'</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b="1" i="0" u="none" strike="noStrike" cap="none" normalizeH="0" baseline="0" dirty="0" err="1" smtClean="0">
                <a:ln>
                  <a:noFill/>
                </a:ln>
                <a:solidFill>
                  <a:srgbClr val="0000FF"/>
                </a:solidFill>
                <a:effectLst/>
                <a:latin typeface="Courier New" panose="02070309020205020404" pitchFamily="49" charset="0"/>
                <a:cs typeface="Courier New" panose="02070309020205020404" pitchFamily="49" charset="0"/>
              </a:rPr>
              <a:t>className</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'hello' </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'Hello, world!'</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React</a:t>
            </a:r>
            <a:r>
              <a:rPr kumimoji="0" 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render</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helloEl</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document</a:t>
            </a:r>
            <a:r>
              <a:rPr kumimoji="0" 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body</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r>
            <a:b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script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endParaRPr kumimoji="0" lang="en-US" sz="44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Grp="1" noChangeArrowheads="1"/>
          </p:cNvSpPr>
          <p:nvPr>
            <p:ph idx="1"/>
          </p:nvPr>
        </p:nvSpPr>
        <p:spPr bwMode="auto">
          <a:xfrm>
            <a:off x="647316" y="4122454"/>
            <a:ext cx="10249283"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script type</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a:t>
            </a:r>
            <a:r>
              <a:rPr kumimoji="0" lang="en-US"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jsx</a:t>
            </a:r>
            <a:r>
              <a:rPr kumimoji="0" 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helloEl</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 </a:t>
            </a: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className</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"hello"</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Hello</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world</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div</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React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render</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helloEl</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document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body</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r>
            <a:b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b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&lt;/</a:t>
            </a:r>
            <a:r>
              <a:rPr kumimoji="0" 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script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&gt;</a:t>
            </a:r>
            <a:endParaRPr kumimoji="0" lang="en-US" sz="40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2620108" y="1767254"/>
            <a:ext cx="8088923" cy="7033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40119" y="4159087"/>
            <a:ext cx="8088923" cy="7033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5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7667"/>
            <a:ext cx="12192000" cy="550333"/>
          </a:xfrm>
          <a:prstGeom prst="rect">
            <a:avLst/>
          </a:prstGeom>
        </p:spPr>
      </p:pic>
      <p:sp>
        <p:nvSpPr>
          <p:cNvPr id="3" name="Content Placeholder 2"/>
          <p:cNvSpPr>
            <a:spLocks noGrp="1"/>
          </p:cNvSpPr>
          <p:nvPr>
            <p:ph idx="1"/>
          </p:nvPr>
        </p:nvSpPr>
        <p:spPr/>
        <p:txBody>
          <a:bodyPr/>
          <a:lstStyle/>
          <a:p>
            <a:r>
              <a:rPr lang="en-US" dirty="0"/>
              <a:t>Components let you split the UI into independent, reusable pieces, and think about each piece in isolation.</a:t>
            </a:r>
          </a:p>
          <a:p>
            <a:r>
              <a:rPr lang="en-US" dirty="0"/>
              <a:t>Conceptually, components are like JavaScript functions. They accept arbitrary inputs (called "props") and return React elements describing what should appear on the screen.</a:t>
            </a:r>
          </a:p>
          <a:p>
            <a:endParaRPr lang="en-US" dirty="0"/>
          </a:p>
        </p:txBody>
      </p:sp>
    </p:spTree>
    <p:extLst>
      <p:ext uri="{BB962C8B-B14F-4D97-AF65-F5344CB8AC3E}">
        <p14:creationId xmlns:p14="http://schemas.microsoft.com/office/powerpoint/2010/main" val="23180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d Line Business 16x9">
  <a:themeElements>
    <a:clrScheme name="Custom 1">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0070C0"/>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F180B1C-2212-497F-A259-C959ADD048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red line presentation (widescreen)</Template>
  <TotalTime>0</TotalTime>
  <Words>436</Words>
  <Application>Microsoft Office PowerPoint</Application>
  <PresentationFormat>Widescreen</PresentationFormat>
  <Paragraphs>75</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Cambria</vt:lpstr>
      <vt:lpstr>Courier New</vt:lpstr>
      <vt:lpstr>Red Line Business 16x9</vt:lpstr>
      <vt:lpstr>REACT JS</vt:lpstr>
      <vt:lpstr>content</vt:lpstr>
      <vt:lpstr>WHAT IS REACT?</vt:lpstr>
      <vt:lpstr>PowerPoint Presentation</vt:lpstr>
      <vt:lpstr>PowerPoint Presentation</vt:lpstr>
      <vt:lpstr>jsx</vt:lpstr>
      <vt:lpstr>jsx</vt:lpstr>
      <vt:lpstr>jsx</vt:lpstr>
      <vt:lpstr>component</vt:lpstr>
      <vt:lpstr>component</vt:lpstr>
      <vt:lpstr>COMPONENT - PROPS</vt:lpstr>
      <vt:lpstr>COMPONENT - STATE</vt:lpstr>
      <vt:lpstr>React Component Lifecycle</vt:lpstr>
      <vt:lpstr>The Lifecycle - Initialization</vt:lpstr>
      <vt:lpstr>The Lifecycle - State Changes</vt:lpstr>
      <vt:lpstr>The Lifecycle - Props Changes</vt:lpstr>
      <vt:lpstr>The Lifecycle - Unmounting</vt:lpstr>
      <vt:lpstr>Pros &amp; Cos of React.JS</vt:lpstr>
      <vt:lpstr>PowerPoint Presentation</vt:lpstr>
      <vt:lpstr>PowerPoint Presentation</vt:lpstr>
      <vt:lpstr>Demonstration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2017-01-04T04:00:32Z</dcterms:created>
  <dcterms:modified xsi:type="dcterms:W3CDTF">2017-01-09T11:10:22Z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